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4" r:id="rId10"/>
    <p:sldId id="293" r:id="rId11"/>
    <p:sldId id="291" r:id="rId12"/>
    <p:sldId id="300" r:id="rId13"/>
    <p:sldId id="305" r:id="rId14"/>
    <p:sldId id="302" r:id="rId15"/>
    <p:sldId id="303" r:id="rId16"/>
    <p:sldId id="304" r:id="rId17"/>
    <p:sldId id="339" r:id="rId18"/>
    <p:sldId id="321" r:id="rId19"/>
    <p:sldId id="322" r:id="rId20"/>
    <p:sldId id="326" r:id="rId21"/>
    <p:sldId id="336" r:id="rId22"/>
    <p:sldId id="337" r:id="rId23"/>
    <p:sldId id="331" r:id="rId24"/>
    <p:sldId id="332" r:id="rId25"/>
    <p:sldId id="333" r:id="rId26"/>
    <p:sldId id="334" r:id="rId27"/>
    <p:sldId id="328" r:id="rId28"/>
    <p:sldId id="340" r:id="rId29"/>
    <p:sldId id="341" r:id="rId30"/>
    <p:sldId id="342" r:id="rId31"/>
    <p:sldId id="343" r:id="rId32"/>
    <p:sldId id="344" r:id="rId33"/>
    <p:sldId id="350" r:id="rId34"/>
    <p:sldId id="353" r:id="rId35"/>
    <p:sldId id="345" r:id="rId36"/>
    <p:sldId id="346" r:id="rId37"/>
    <p:sldId id="347" r:id="rId38"/>
    <p:sldId id="349" r:id="rId39"/>
    <p:sldId id="348" r:id="rId40"/>
    <p:sldId id="351" r:id="rId41"/>
    <p:sldId id="352" r:id="rId42"/>
    <p:sldId id="329" r:id="rId43"/>
    <p:sldId id="265" r:id="rId44"/>
    <p:sldId id="32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9" autoAdjust="0"/>
    <p:restoredTop sz="93670" autoAdjust="0"/>
  </p:normalViewPr>
  <p:slideViewPr>
    <p:cSldViewPr snapToGrid="0" showGuides="1">
      <p:cViewPr>
        <p:scale>
          <a:sx n="104" d="100"/>
          <a:sy n="104" d="100"/>
        </p:scale>
        <p:origin x="993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Radioactiv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499" y="2971799"/>
            <a:ext cx="914400" cy="914400"/>
          </a:xfrm>
          <a:prstGeom prst="rect">
            <a:avLst/>
          </a:prstGeom>
        </p:spPr>
      </p:pic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22604"/>
            <a:ext cx="8120418" cy="45947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0" y="4265336"/>
            <a:ext cx="9144000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We have nothing new to offer</a:t>
            </a:r>
          </a:p>
        </p:txBody>
      </p:sp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600829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 spent on 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38530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 spent on 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10934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 spent on 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937347" y="1075030"/>
            <a:ext cx="7115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 changes the equation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1163898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2557179"/>
            <a:ext cx="6343650" cy="3568303"/>
          </a:xfrm>
          <a:prstGeom prst="rect">
            <a:avLst/>
          </a:prstGeom>
        </p:spPr>
      </p:pic>
      <p:pic>
        <p:nvPicPr>
          <p:cNvPr id="6" name="Graphic 5" descr="Fl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0912">
            <a:off x="-7158" y="2468279"/>
            <a:ext cx="2212678" cy="2212678"/>
          </a:xfrm>
          <a:prstGeom prst="rect">
            <a:avLst/>
          </a:prstGeom>
        </p:spPr>
      </p:pic>
      <p:pic>
        <p:nvPicPr>
          <p:cNvPr id="7" name="Graphic 6" descr="Flask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27814">
            <a:off x="3727380" y="3504166"/>
            <a:ext cx="1826730" cy="182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26631"/>
            <a:ext cx="9144000" cy="2387600"/>
          </a:xfrm>
        </p:spPr>
        <p:txBody>
          <a:bodyPr/>
          <a:lstStyle/>
          <a:p>
            <a:r>
              <a:rPr lang="en-US" dirty="0"/>
              <a:t>Now for some predictions</a:t>
            </a:r>
          </a:p>
        </p:txBody>
      </p:sp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5265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3800"/>
            <a:ext cx="12192000" cy="8616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700" y="2978277"/>
            <a:ext cx="9144000" cy="2387600"/>
          </a:xfrm>
        </p:spPr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Unique value proposition to DevOps laggards</a:t>
            </a:r>
          </a:p>
        </p:txBody>
      </p:sp>
      <p:pic>
        <p:nvPicPr>
          <p:cNvPr id="4" name="Graphic 3" descr="Baby Crawl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4092" y="3624286"/>
            <a:ext cx="2123746" cy="2123746"/>
          </a:xfrm>
          <a:prstGeom prst="rect">
            <a:avLst/>
          </a:prstGeom>
        </p:spPr>
      </p:pic>
      <p:pic>
        <p:nvPicPr>
          <p:cNvPr id="6" name="Graphic 5" descr="Ru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1520" y="3624286"/>
            <a:ext cx="2123746" cy="21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4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(Not so) Bold Predictions</a:t>
            </a:r>
          </a:p>
        </p:txBody>
      </p:sp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can do it with the people you have now</a:t>
            </a:r>
          </a:p>
        </p:txBody>
      </p:sp>
    </p:spTree>
    <p:extLst>
      <p:ext uri="{BB962C8B-B14F-4D97-AF65-F5344CB8AC3E}">
        <p14:creationId xmlns:p14="http://schemas.microsoft.com/office/powerpoint/2010/main" val="1762502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can start today</a:t>
            </a:r>
            <a:br>
              <a:rPr lang="en-US" dirty="0"/>
            </a:br>
            <a:r>
              <a:rPr lang="en-US" dirty="0"/>
              <a:t>(there will be a framework for that)</a:t>
            </a:r>
          </a:p>
        </p:txBody>
      </p:sp>
    </p:spTree>
    <p:extLst>
      <p:ext uri="{BB962C8B-B14F-4D97-AF65-F5344CB8AC3E}">
        <p14:creationId xmlns:p14="http://schemas.microsoft.com/office/powerpoint/2010/main" val="112858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Enterprise-grade tools are right around the corner</a:t>
            </a:r>
          </a:p>
        </p:txBody>
      </p:sp>
    </p:spTree>
    <p:extLst>
      <p:ext uri="{BB962C8B-B14F-4D97-AF65-F5344CB8AC3E}">
        <p14:creationId xmlns:p14="http://schemas.microsoft.com/office/powerpoint/2010/main" val="1409392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Environments as Cattle</a:t>
            </a:r>
          </a:p>
        </p:txBody>
      </p:sp>
    </p:spTree>
    <p:extLst>
      <p:ext uri="{BB962C8B-B14F-4D97-AF65-F5344CB8AC3E}">
        <p14:creationId xmlns:p14="http://schemas.microsoft.com/office/powerpoint/2010/main" val="1094376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More “IT Lever Pullers”</a:t>
            </a:r>
          </a:p>
        </p:txBody>
      </p:sp>
    </p:spTree>
    <p:extLst>
      <p:ext uri="{BB962C8B-B14F-4D97-AF65-F5344CB8AC3E}">
        <p14:creationId xmlns:p14="http://schemas.microsoft.com/office/powerpoint/2010/main" val="78310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Time-to-Market</a:t>
            </a:r>
          </a:p>
        </p:txBody>
      </p:sp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Slightly Bolder Predictions</a:t>
            </a:r>
          </a:p>
        </p:txBody>
      </p:sp>
    </p:spTree>
    <p:extLst>
      <p:ext uri="{BB962C8B-B14F-4D97-AF65-F5344CB8AC3E}">
        <p14:creationId xmlns:p14="http://schemas.microsoft.com/office/powerpoint/2010/main" val="399218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Invalidate the Mythical Man Month</a:t>
            </a:r>
          </a:p>
        </p:txBody>
      </p:sp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Governance, Security &amp; Ops as a constant cost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mr-IN" dirty="0"/>
              <a:t>…</a:t>
            </a:r>
            <a:r>
              <a:rPr lang="en-US" dirty="0"/>
              <a:t>all while your IT ecosystems becomes more diverse</a:t>
            </a:r>
          </a:p>
        </p:txBody>
      </p:sp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Customer-centric IT purchase model? </a:t>
            </a:r>
            <a:br>
              <a:rPr lang="en-US" dirty="0"/>
            </a:br>
            <a:r>
              <a:rPr lang="en-US" dirty="0"/>
              <a:t>Table-stakes</a:t>
            </a:r>
          </a:p>
        </p:txBody>
      </p:sp>
    </p:spTree>
    <p:extLst>
      <p:ext uri="{BB962C8B-B14F-4D97-AF65-F5344CB8AC3E}">
        <p14:creationId xmlns:p14="http://schemas.microsoft.com/office/powerpoint/2010/main" val="163726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Decline of the IT PMO</a:t>
            </a:r>
          </a:p>
        </p:txBody>
      </p:sp>
    </p:spTree>
    <p:extLst>
      <p:ext uri="{BB962C8B-B14F-4D97-AF65-F5344CB8AC3E}">
        <p14:creationId xmlns:p14="http://schemas.microsoft.com/office/powerpoint/2010/main" val="1540300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&amp; Services Assemble themselves (serverless + usage data + ML)</a:t>
            </a:r>
          </a:p>
        </p:txBody>
      </p:sp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614</Words>
  <Application>Microsoft Office PowerPoint</Application>
  <PresentationFormat>Widescreen</PresentationFormat>
  <Paragraphs>100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Gabriola</vt:lpstr>
      <vt:lpstr>Lucida Handwriting</vt:lpstr>
      <vt:lpstr>Mangal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for some predictions</vt:lpstr>
      <vt:lpstr>PowerPoint Presentation</vt:lpstr>
      <vt:lpstr>PowerPoint Presentation</vt:lpstr>
      <vt:lpstr>Data driven decision making</vt:lpstr>
      <vt:lpstr>Small, product focused teams</vt:lpstr>
      <vt:lpstr>Cloud adoption &amp; automation</vt:lpstr>
      <vt:lpstr>Discovery through experimentation</vt:lpstr>
      <vt:lpstr>Unique value proposition to DevOps laggards</vt:lpstr>
      <vt:lpstr>(Not so) Bold Predictions</vt:lpstr>
      <vt:lpstr>You can do it with the people you have now</vt:lpstr>
      <vt:lpstr>You can start today (there will be a framework for that)</vt:lpstr>
      <vt:lpstr>Enterprise-grade tools are right around the corner</vt:lpstr>
      <vt:lpstr>Environments as Cattle</vt:lpstr>
      <vt:lpstr>No More “IT Lever Pullers”</vt:lpstr>
      <vt:lpstr>Faster Time-to-Market</vt:lpstr>
      <vt:lpstr>Slightly Bolder Predictions</vt:lpstr>
      <vt:lpstr>Invalidate the Mythical Man Month</vt:lpstr>
      <vt:lpstr>IT Governance, Security &amp; Ops as a constant cost…</vt:lpstr>
      <vt:lpstr>…all while your IT ecosystems becomes more diverse</vt:lpstr>
      <vt:lpstr>Customer-centric IT purchase model?  Table-stakes</vt:lpstr>
      <vt:lpstr>Decline of the IT PMO</vt:lpstr>
      <vt:lpstr>Software &amp; Services Assemble themselves (serverless + usage data + ML)</vt:lpstr>
      <vt:lpstr>PowerPoint Presentation</vt:lpstr>
      <vt:lpstr>Where it’s already started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343</cp:revision>
  <dcterms:created xsi:type="dcterms:W3CDTF">2017-02-16T16:12:13Z</dcterms:created>
  <dcterms:modified xsi:type="dcterms:W3CDTF">2017-03-10T20:39:27Z</dcterms:modified>
</cp:coreProperties>
</file>